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3" r:id="rId1"/>
  </p:sldMasterIdLst>
  <p:sldIdLst>
    <p:sldId id="256" r:id="rId2"/>
    <p:sldId id="257" r:id="rId3"/>
    <p:sldId id="266" r:id="rId4"/>
    <p:sldId id="267" r:id="rId5"/>
    <p:sldId id="275" r:id="rId6"/>
    <p:sldId id="276" r:id="rId7"/>
    <p:sldId id="277" r:id="rId8"/>
    <p:sldId id="278" r:id="rId9"/>
    <p:sldId id="272" r:id="rId10"/>
    <p:sldId id="260" r:id="rId11"/>
    <p:sldId id="273" r:id="rId12"/>
    <p:sldId id="263" r:id="rId13"/>
    <p:sldId id="271" r:id="rId14"/>
    <p:sldId id="264" r:id="rId15"/>
    <p:sldId id="268" r:id="rId16"/>
    <p:sldId id="261" r:id="rId17"/>
    <p:sldId id="262" r:id="rId18"/>
    <p:sldId id="269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32" autoAdjust="0"/>
  </p:normalViewPr>
  <p:slideViewPr>
    <p:cSldViewPr snapToGrid="0">
      <p:cViewPr varScale="1">
        <p:scale>
          <a:sx n="111" d="100"/>
          <a:sy n="111" d="100"/>
        </p:scale>
        <p:origin x="48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3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390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913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9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588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554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621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407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01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3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24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7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11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8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87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12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8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37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1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1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lcc.edu/counseling" TargetMode="Externa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uicidepreventionlifeline.org/how-we-can-all-prevent-suicide/" TargetMode="Externa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cc.edu/consumer-information/student-compliance/code-of-conduct.html" TargetMode="External"/><Relationship Id="rId2" Type="http://schemas.openxmlformats.org/officeDocument/2006/relationships/hyperlink" Target="https://lcc.edu/consumer-information/student-compliance/bit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hyperlink" Target="https://lcc-advocate.symplicity.com/titleix_report/index.php/pid73800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RYCnNeQgPI" TargetMode="External"/><Relationship Id="rId2" Type="http://schemas.openxmlformats.org/officeDocument/2006/relationships/hyperlink" Target="https://www.youtube.com/watch?v=uAWHUk_BjEY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g"/><Relationship Id="rId5" Type="http://schemas.openxmlformats.org/officeDocument/2006/relationships/hyperlink" Target="https://www.youtube.com/watch?v=hxgVhHWJwbQ" TargetMode="External"/><Relationship Id="rId4" Type="http://schemas.openxmlformats.org/officeDocument/2006/relationships/hyperlink" Target="https://www.youtube.com/watch?v=ytFo88fjkjQ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724912" y="635000"/>
            <a:ext cx="6867144" cy="11620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Classroom Management and Disruptive Behavior </a:t>
            </a:r>
            <a:endParaRPr lang="en-US" b="1" dirty="0">
              <a:solidFill>
                <a:schemeClr val="accent5"/>
              </a:solidFill>
            </a:endParaRPr>
          </a:p>
        </p:txBody>
      </p:sp>
      <p:pic>
        <p:nvPicPr>
          <p:cNvPr id="3" name="Picture 2" descr="cardinal&#10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867" y="2582037"/>
            <a:ext cx="42862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044" y="609600"/>
            <a:ext cx="7100711" cy="857956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</a:t>
            </a:r>
            <a:r>
              <a:rPr lang="en-US" b="1" dirty="0" smtClean="0">
                <a:solidFill>
                  <a:schemeClr val="accent5"/>
                </a:solidFill>
              </a:rPr>
              <a:t>STRATEGIES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0" y="1230489"/>
            <a:ext cx="11278225" cy="5226755"/>
          </a:xfrm>
        </p:spPr>
        <p:txBody>
          <a:bodyPr>
            <a:normAutofit/>
          </a:bodyPr>
          <a:lstStyle/>
          <a:p>
            <a:pPr lvl="0" hangingPunct="0"/>
            <a:endParaRPr lang="en-US" dirty="0" smtClean="0"/>
          </a:p>
          <a:p>
            <a:pPr lvl="0" hangingPunct="0"/>
            <a:r>
              <a:rPr lang="en-US" sz="2000" dirty="0" smtClean="0">
                <a:solidFill>
                  <a:schemeClr val="accent5"/>
                </a:solidFill>
              </a:rPr>
              <a:t>Listen </a:t>
            </a:r>
            <a:r>
              <a:rPr lang="en-US" sz="2000" dirty="0">
                <a:solidFill>
                  <a:schemeClr val="accent5"/>
                </a:solidFill>
              </a:rPr>
              <a:t>to the student in a non-judgmental manner.  </a:t>
            </a:r>
          </a:p>
          <a:p>
            <a:pPr lvl="0" hangingPunct="0"/>
            <a:r>
              <a:rPr lang="en-US" sz="2000" dirty="0">
                <a:solidFill>
                  <a:schemeClr val="accent5"/>
                </a:solidFill>
              </a:rPr>
              <a:t>Express concern for the student’s wellbeing</a:t>
            </a:r>
            <a:r>
              <a:rPr lang="en-US" sz="2000" dirty="0" smtClean="0">
                <a:solidFill>
                  <a:schemeClr val="accent5"/>
                </a:solidFill>
              </a:rPr>
              <a:t>. But be aware of professional boundaries</a:t>
            </a:r>
          </a:p>
          <a:p>
            <a:pPr hangingPunct="0"/>
            <a:r>
              <a:rPr lang="en-US" sz="2000" dirty="0">
                <a:solidFill>
                  <a:schemeClr val="accent5"/>
                </a:solidFill>
              </a:rPr>
              <a:t>Identify the student’s behavior or issue impacting </a:t>
            </a:r>
            <a:r>
              <a:rPr lang="en-US" sz="2000" dirty="0" smtClean="0">
                <a:solidFill>
                  <a:schemeClr val="accent5"/>
                </a:solidFill>
              </a:rPr>
              <a:t>their </a:t>
            </a:r>
            <a:r>
              <a:rPr lang="en-US" sz="2000" dirty="0">
                <a:solidFill>
                  <a:schemeClr val="accent5"/>
                </a:solidFill>
              </a:rPr>
              <a:t>success</a:t>
            </a:r>
          </a:p>
          <a:p>
            <a:pPr lvl="0" hangingPunct="0"/>
            <a:r>
              <a:rPr lang="en-US" sz="2000" dirty="0" smtClean="0">
                <a:solidFill>
                  <a:schemeClr val="accent5"/>
                </a:solidFill>
              </a:rPr>
              <a:t>Convey </a:t>
            </a:r>
            <a:r>
              <a:rPr lang="en-US" sz="2000" dirty="0">
                <a:solidFill>
                  <a:schemeClr val="accent5"/>
                </a:solidFill>
              </a:rPr>
              <a:t>support and understanding.  </a:t>
            </a:r>
          </a:p>
          <a:p>
            <a:pPr lvl="0" hangingPunct="0"/>
            <a:r>
              <a:rPr lang="en-US" sz="2000" dirty="0">
                <a:solidFill>
                  <a:schemeClr val="accent5"/>
                </a:solidFill>
              </a:rPr>
              <a:t>Consult with the counseling staff for guidance. </a:t>
            </a:r>
          </a:p>
          <a:p>
            <a:pPr lvl="0" hangingPunct="0"/>
            <a:r>
              <a:rPr lang="en-US" sz="2000" dirty="0">
                <a:solidFill>
                  <a:schemeClr val="accent5"/>
                </a:solidFill>
              </a:rPr>
              <a:t>Encourage the student to follow-up with a counselor</a:t>
            </a:r>
            <a:r>
              <a:rPr lang="en-US" sz="2000" dirty="0" smtClean="0">
                <a:solidFill>
                  <a:schemeClr val="accent5"/>
                </a:solidFill>
              </a:rPr>
              <a:t>. </a:t>
            </a:r>
            <a:r>
              <a:rPr lang="en-US" sz="2000" dirty="0" smtClean="0">
                <a:solidFill>
                  <a:schemeClr val="accent5"/>
                </a:solidFill>
                <a:hlinkClick r:id="rId2"/>
              </a:rPr>
              <a:t>www.lcc.edu/counseling</a:t>
            </a:r>
            <a:endParaRPr lang="en-US" sz="2000" dirty="0" smtClean="0">
              <a:solidFill>
                <a:schemeClr val="accent5"/>
              </a:solidFill>
            </a:endParaRPr>
          </a:p>
          <a:p>
            <a:pPr lvl="0" hangingPunct="0"/>
            <a:r>
              <a:rPr lang="en-US" sz="2000" dirty="0" smtClean="0">
                <a:solidFill>
                  <a:schemeClr val="accent5"/>
                </a:solidFill>
              </a:rPr>
              <a:t>Explain Counseling is Free and Confidential</a:t>
            </a:r>
          </a:p>
          <a:p>
            <a:pPr lvl="0" hangingPunct="0"/>
            <a:r>
              <a:rPr lang="en-US" sz="2000" dirty="0" smtClean="0">
                <a:solidFill>
                  <a:schemeClr val="accent5"/>
                </a:solidFill>
              </a:rPr>
              <a:t>Be Mindful of Privacy and FERPA Regulations</a:t>
            </a:r>
          </a:p>
          <a:p>
            <a:pPr lvl="0" hangingPunct="0"/>
            <a:r>
              <a:rPr lang="en-US" sz="2000" b="1" dirty="0" smtClean="0">
                <a:solidFill>
                  <a:schemeClr val="accent5"/>
                </a:solidFill>
              </a:rPr>
              <a:t>For immediate assistance - call </a:t>
            </a:r>
            <a:r>
              <a:rPr lang="en-US" sz="2000" b="1" dirty="0">
                <a:solidFill>
                  <a:schemeClr val="accent5"/>
                </a:solidFill>
              </a:rPr>
              <a:t>LCC Police and Public Safety </a:t>
            </a:r>
            <a:r>
              <a:rPr lang="en-US" sz="2000" b="1" dirty="0" smtClean="0">
                <a:solidFill>
                  <a:schemeClr val="accent5"/>
                </a:solidFill>
              </a:rPr>
              <a:t>517-483-1800</a:t>
            </a:r>
            <a:endParaRPr lang="en-US" sz="2000" dirty="0" smtClean="0">
              <a:solidFill>
                <a:schemeClr val="accent5"/>
              </a:solidFill>
            </a:endParaRPr>
          </a:p>
          <a:p>
            <a:pPr hangingPunct="0"/>
            <a:r>
              <a:rPr lang="en-US" sz="2000" dirty="0">
                <a:solidFill>
                  <a:schemeClr val="accent5"/>
                </a:solidFill>
              </a:rPr>
              <a:t>Follow-up with student later to inquire how he/she is doing </a:t>
            </a:r>
          </a:p>
          <a:p>
            <a:pPr lvl="0" hangingPunct="0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hangingPunct="0"/>
            <a:endParaRPr lang="en-US" dirty="0"/>
          </a:p>
          <a:p>
            <a:endParaRPr lang="en-US" dirty="0"/>
          </a:p>
        </p:txBody>
      </p:sp>
      <p:pic>
        <p:nvPicPr>
          <p:cNvPr id="8" name="Picture 7" descr="Mentoring en la empres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589" y="4310493"/>
            <a:ext cx="1760336" cy="172212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45460"/>
            <a:ext cx="9601196" cy="91439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Considerations	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01952"/>
            <a:ext cx="10363826" cy="3889247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Safety and Liability - for yourself and campus community</a:t>
            </a:r>
          </a:p>
          <a:p>
            <a:r>
              <a:rPr lang="en-US" sz="2400" b="1" dirty="0" smtClean="0">
                <a:solidFill>
                  <a:schemeClr val="accent5"/>
                </a:solidFill>
              </a:rPr>
              <a:t>Boundaries - be aware of professional boundaries and limitations</a:t>
            </a:r>
          </a:p>
          <a:p>
            <a:r>
              <a:rPr lang="en-US" sz="2400" b="1" dirty="0">
                <a:solidFill>
                  <a:schemeClr val="accent5"/>
                </a:solidFill>
              </a:rPr>
              <a:t>Comfort Level - conflict, emotions, addressing concerns</a:t>
            </a:r>
          </a:p>
          <a:p>
            <a:r>
              <a:rPr lang="en-US" sz="2400" b="1" dirty="0" smtClean="0">
                <a:solidFill>
                  <a:schemeClr val="accent5"/>
                </a:solidFill>
              </a:rPr>
              <a:t>Empower students to utilize resources and seek help themselves</a:t>
            </a:r>
          </a:p>
          <a:p>
            <a:pPr lvl="2"/>
            <a:r>
              <a:rPr lang="en-US" sz="2400" b="1" dirty="0" smtClean="0">
                <a:solidFill>
                  <a:schemeClr val="accent5"/>
                </a:solidFill>
              </a:rPr>
              <a:t>Teachable moments</a:t>
            </a:r>
          </a:p>
          <a:p>
            <a:pPr lvl="2"/>
            <a:r>
              <a:rPr lang="en-US" sz="2400" b="1" dirty="0" smtClean="0">
                <a:solidFill>
                  <a:schemeClr val="accent5"/>
                </a:solidFill>
              </a:rPr>
              <a:t>Developmentally appropriate tasks    </a:t>
            </a:r>
          </a:p>
          <a:p>
            <a:r>
              <a:rPr lang="en-US" sz="2400" b="1" dirty="0" smtClean="0">
                <a:solidFill>
                  <a:schemeClr val="accent5"/>
                </a:solidFill>
              </a:rPr>
              <a:t>Be Familiar: </a:t>
            </a:r>
          </a:p>
          <a:p>
            <a:pPr lvl="2"/>
            <a:r>
              <a:rPr lang="en-US" sz="2400" b="1" dirty="0" smtClean="0">
                <a:solidFill>
                  <a:schemeClr val="accent5"/>
                </a:solidFill>
              </a:rPr>
              <a:t>Police and Public Safety</a:t>
            </a:r>
          </a:p>
          <a:p>
            <a:pPr lvl="2"/>
            <a:r>
              <a:rPr lang="en-US" sz="2400" b="1" dirty="0" smtClean="0">
                <a:solidFill>
                  <a:schemeClr val="accent5"/>
                </a:solidFill>
              </a:rPr>
              <a:t>Student </a:t>
            </a:r>
            <a:r>
              <a:rPr lang="en-US" sz="2400" b="1" dirty="0">
                <a:solidFill>
                  <a:schemeClr val="accent5"/>
                </a:solidFill>
              </a:rPr>
              <a:t>Code of </a:t>
            </a:r>
            <a:r>
              <a:rPr lang="en-US" sz="2400" b="1" dirty="0" smtClean="0">
                <a:solidFill>
                  <a:schemeClr val="accent5"/>
                </a:solidFill>
              </a:rPr>
              <a:t>Conduct</a:t>
            </a:r>
          </a:p>
          <a:p>
            <a:pPr lvl="2"/>
            <a:r>
              <a:rPr lang="en-US" sz="2400" b="1" dirty="0" smtClean="0">
                <a:solidFill>
                  <a:schemeClr val="accent5"/>
                </a:solidFill>
              </a:rPr>
              <a:t>Campus Resources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pic>
        <p:nvPicPr>
          <p:cNvPr id="6" name="Picture 5" descr="Hay comparaciones que no son odiosas. El gráfico de quantil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806" y="3641367"/>
            <a:ext cx="2037600" cy="188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Suicide Awareness – Know the warning Signs</a:t>
            </a:r>
            <a:br>
              <a:rPr lang="en-US" b="1" dirty="0" smtClean="0">
                <a:solidFill>
                  <a:schemeClr val="accent5"/>
                </a:solidFill>
              </a:rPr>
            </a:br>
            <a:r>
              <a:rPr lang="en-US" sz="2200" dirty="0" smtClean="0">
                <a:hlinkClick r:id="rId2"/>
              </a:rPr>
              <a:t>https</a:t>
            </a:r>
            <a:r>
              <a:rPr lang="en-US" sz="2200" dirty="0">
                <a:hlinkClick r:id="rId2"/>
              </a:rPr>
              <a:t>://suicidepreventionlifeline.org/how-we-can-all-prevent-suicide/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258426" cy="3635675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en-US" sz="2900" b="1" dirty="0" smtClean="0">
                <a:solidFill>
                  <a:schemeClr val="accent5"/>
                </a:solidFill>
              </a:rPr>
              <a:t>Talking about:  </a:t>
            </a:r>
          </a:p>
          <a:p>
            <a:pPr lvl="1" fontAlgn="t"/>
            <a:r>
              <a:rPr lang="en-US" sz="2900" b="1" dirty="0" smtClean="0">
                <a:solidFill>
                  <a:schemeClr val="accent5"/>
                </a:solidFill>
              </a:rPr>
              <a:t>wanting </a:t>
            </a:r>
            <a:r>
              <a:rPr lang="en-US" sz="2900" b="1" dirty="0">
                <a:solidFill>
                  <a:schemeClr val="accent5"/>
                </a:solidFill>
              </a:rPr>
              <a:t>to die or to kill themselves</a:t>
            </a:r>
          </a:p>
          <a:p>
            <a:pPr lvl="1" fontAlgn="t"/>
            <a:r>
              <a:rPr lang="en-US" sz="2900" b="1" dirty="0" smtClean="0">
                <a:solidFill>
                  <a:schemeClr val="accent5"/>
                </a:solidFill>
              </a:rPr>
              <a:t>about </a:t>
            </a:r>
            <a:r>
              <a:rPr lang="en-US" sz="2900" b="1" dirty="0">
                <a:solidFill>
                  <a:schemeClr val="accent5"/>
                </a:solidFill>
              </a:rPr>
              <a:t>feeling hopeless or having no reason to live</a:t>
            </a:r>
          </a:p>
          <a:p>
            <a:pPr lvl="1" fontAlgn="t"/>
            <a:r>
              <a:rPr lang="en-US" sz="2900" b="1" dirty="0" smtClean="0">
                <a:solidFill>
                  <a:schemeClr val="accent5"/>
                </a:solidFill>
              </a:rPr>
              <a:t>feeling </a:t>
            </a:r>
            <a:r>
              <a:rPr lang="en-US" sz="2900" b="1" dirty="0">
                <a:solidFill>
                  <a:schemeClr val="accent5"/>
                </a:solidFill>
              </a:rPr>
              <a:t>trapped or in unbearable pain</a:t>
            </a:r>
          </a:p>
          <a:p>
            <a:pPr lvl="1" fontAlgn="t"/>
            <a:r>
              <a:rPr lang="en-US" sz="2900" b="1" dirty="0" smtClean="0">
                <a:solidFill>
                  <a:schemeClr val="accent5"/>
                </a:solidFill>
              </a:rPr>
              <a:t>about </a:t>
            </a:r>
            <a:r>
              <a:rPr lang="en-US" sz="2900" b="1" dirty="0">
                <a:solidFill>
                  <a:schemeClr val="accent5"/>
                </a:solidFill>
              </a:rPr>
              <a:t>being a burden to </a:t>
            </a:r>
            <a:r>
              <a:rPr lang="en-US" sz="2900" b="1" dirty="0" smtClean="0">
                <a:solidFill>
                  <a:schemeClr val="accent5"/>
                </a:solidFill>
              </a:rPr>
              <a:t>others</a:t>
            </a:r>
          </a:p>
          <a:p>
            <a:pPr lvl="1" fontAlgn="t"/>
            <a:r>
              <a:rPr lang="en-US" sz="2900" b="1" dirty="0" smtClean="0">
                <a:solidFill>
                  <a:schemeClr val="accent5"/>
                </a:solidFill>
              </a:rPr>
              <a:t>about </a:t>
            </a:r>
            <a:r>
              <a:rPr lang="en-US" sz="2900" b="1" dirty="0">
                <a:solidFill>
                  <a:schemeClr val="accent5"/>
                </a:solidFill>
              </a:rPr>
              <a:t>seeking </a:t>
            </a:r>
            <a:r>
              <a:rPr lang="en-US" sz="2900" b="1" dirty="0" smtClean="0">
                <a:solidFill>
                  <a:schemeClr val="accent5"/>
                </a:solidFill>
              </a:rPr>
              <a:t>revenge Or showing rage</a:t>
            </a:r>
            <a:endParaRPr lang="en-US" sz="2900" b="1" dirty="0">
              <a:solidFill>
                <a:schemeClr val="accent5"/>
              </a:solidFill>
            </a:endParaRPr>
          </a:p>
          <a:p>
            <a:pPr lvl="1" fontAlgn="t"/>
            <a:endParaRPr lang="en-US" sz="2900" b="1" dirty="0" smtClean="0">
              <a:solidFill>
                <a:schemeClr val="accent5"/>
              </a:solidFill>
            </a:endParaRPr>
          </a:p>
          <a:p>
            <a:pPr fontAlgn="t"/>
            <a:r>
              <a:rPr lang="en-US" sz="2900" b="1" dirty="0">
                <a:solidFill>
                  <a:schemeClr val="accent5"/>
                </a:solidFill>
              </a:rPr>
              <a:t>Looking for a way to kill themselves, like searching online or buying a gun</a:t>
            </a:r>
          </a:p>
          <a:p>
            <a:pPr fontAlgn="t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fontAlgn="t"/>
            <a:r>
              <a:rPr lang="en-US" sz="2000" b="1" dirty="0">
                <a:solidFill>
                  <a:schemeClr val="accent5"/>
                </a:solidFill>
              </a:rPr>
              <a:t>Increasing the use of alcohol or drugs</a:t>
            </a:r>
          </a:p>
          <a:p>
            <a:pPr fontAlgn="t"/>
            <a:r>
              <a:rPr lang="en-US" sz="2000" b="1" dirty="0">
                <a:solidFill>
                  <a:schemeClr val="accent5"/>
                </a:solidFill>
              </a:rPr>
              <a:t>Acting anxious or agitated; behaving recklessly</a:t>
            </a:r>
          </a:p>
          <a:p>
            <a:pPr fontAlgn="t"/>
            <a:r>
              <a:rPr lang="en-US" sz="2000" b="1" dirty="0">
                <a:solidFill>
                  <a:schemeClr val="accent5"/>
                </a:solidFill>
              </a:rPr>
              <a:t>Sleeping too little or too much</a:t>
            </a:r>
          </a:p>
          <a:p>
            <a:pPr fontAlgn="t"/>
            <a:r>
              <a:rPr lang="en-US" sz="2000" b="1" dirty="0">
                <a:solidFill>
                  <a:schemeClr val="accent5"/>
                </a:solidFill>
              </a:rPr>
              <a:t>Withdrawing or isolating themselves</a:t>
            </a:r>
          </a:p>
          <a:p>
            <a:pPr fontAlgn="t"/>
            <a:r>
              <a:rPr lang="en-US" sz="2000" b="1" dirty="0" smtClean="0">
                <a:solidFill>
                  <a:schemeClr val="accent5"/>
                </a:solidFill>
              </a:rPr>
              <a:t>Extreme </a:t>
            </a:r>
            <a:r>
              <a:rPr lang="en-US" sz="2000" b="1" dirty="0">
                <a:solidFill>
                  <a:schemeClr val="accent5"/>
                </a:solidFill>
              </a:rPr>
              <a:t>mood </a:t>
            </a:r>
            <a:r>
              <a:rPr lang="en-US" sz="2000" b="1" dirty="0" smtClean="0">
                <a:solidFill>
                  <a:schemeClr val="accent5"/>
                </a:solidFill>
              </a:rPr>
              <a:t>swings</a:t>
            </a:r>
          </a:p>
          <a:p>
            <a:pPr fontAlgn="t"/>
            <a:r>
              <a:rPr lang="en-US" sz="2000" b="1" dirty="0" smtClean="0">
                <a:solidFill>
                  <a:schemeClr val="accent5"/>
                </a:solidFill>
              </a:rPr>
              <a:t>Giving personal items away</a:t>
            </a:r>
            <a:endParaRPr lang="en-US" sz="2000" b="1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65826"/>
            <a:ext cx="9601200" cy="83592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              </a:t>
            </a:r>
            <a:r>
              <a:rPr lang="en-US" b="1" dirty="0" smtClean="0">
                <a:solidFill>
                  <a:schemeClr val="accent5"/>
                </a:solidFill>
              </a:rPr>
              <a:t>Students in Distress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4913" y="1144438"/>
            <a:ext cx="7871524" cy="5055079"/>
          </a:xfrm>
        </p:spPr>
        <p:txBody>
          <a:bodyPr>
            <a:noAutofit/>
          </a:bodyPr>
          <a:lstStyle/>
          <a:p>
            <a:pPr marL="0" lvl="2" indent="-457200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Facilitate a counseling appointment referral </a:t>
            </a:r>
          </a:p>
          <a:p>
            <a:pPr marL="0" lvl="2" indent="-457200">
              <a:buNone/>
            </a:pPr>
            <a:r>
              <a:rPr lang="en-US" b="1" i="1" dirty="0">
                <a:solidFill>
                  <a:schemeClr val="accent5"/>
                </a:solidFill>
              </a:rPr>
              <a:t>o</a:t>
            </a:r>
            <a:r>
              <a:rPr lang="en-US" b="1" i="1" dirty="0" smtClean="0">
                <a:solidFill>
                  <a:schemeClr val="accent5"/>
                </a:solidFill>
              </a:rPr>
              <a:t>r  </a:t>
            </a:r>
            <a:r>
              <a:rPr lang="en-US" b="1" dirty="0" smtClean="0">
                <a:solidFill>
                  <a:schemeClr val="accent5"/>
                </a:solidFill>
              </a:rPr>
              <a:t>Consult directly with a counselor </a:t>
            </a:r>
            <a:r>
              <a:rPr lang="en-US" b="1" dirty="0">
                <a:solidFill>
                  <a:schemeClr val="accent5"/>
                </a:solidFill>
              </a:rPr>
              <a:t>(517-483-1924) </a:t>
            </a:r>
            <a:endParaRPr lang="en-US" b="1" dirty="0" smtClean="0">
              <a:solidFill>
                <a:schemeClr val="accent5"/>
              </a:solidFill>
            </a:endParaRPr>
          </a:p>
          <a:p>
            <a:pPr marL="228600" lvl="3" indent="0">
              <a:buNone/>
            </a:pPr>
            <a:r>
              <a:rPr lang="en-US" sz="1600" b="1" dirty="0" smtClean="0">
                <a:solidFill>
                  <a:schemeClr val="accent5"/>
                </a:solidFill>
              </a:rPr>
              <a:t>	- Have student call from your work area to schedule the appointment</a:t>
            </a:r>
            <a:br>
              <a:rPr lang="en-US" sz="1600" b="1" dirty="0" smtClean="0">
                <a:solidFill>
                  <a:schemeClr val="accent5"/>
                </a:solidFill>
              </a:rPr>
            </a:br>
            <a:r>
              <a:rPr lang="en-US" sz="1600" b="1" dirty="0" smtClean="0">
                <a:solidFill>
                  <a:schemeClr val="accent5"/>
                </a:solidFill>
              </a:rPr>
              <a:t>	- Accompany them to Center for Student Support in the StarZone (2</a:t>
            </a:r>
            <a:r>
              <a:rPr lang="en-US" sz="1600" b="1" baseline="30000" dirty="0" smtClean="0">
                <a:solidFill>
                  <a:schemeClr val="accent5"/>
                </a:solidFill>
              </a:rPr>
              <a:t>nd</a:t>
            </a:r>
            <a:r>
              <a:rPr lang="en-US" sz="1600" b="1" dirty="0" smtClean="0">
                <a:solidFill>
                  <a:schemeClr val="accent5"/>
                </a:solidFill>
              </a:rPr>
              <a:t> floor Gannon) </a:t>
            </a:r>
          </a:p>
          <a:p>
            <a:pPr marL="0" indent="-457200">
              <a:spcBef>
                <a:spcPts val="200"/>
              </a:spcBef>
              <a:spcAft>
                <a:spcPts val="400"/>
              </a:spcAft>
              <a:buNone/>
            </a:pPr>
            <a:r>
              <a:rPr lang="en-US" sz="1800" b="1" dirty="0" smtClean="0">
                <a:solidFill>
                  <a:schemeClr val="accent5"/>
                </a:solidFill>
              </a:rPr>
              <a:t>Refer to Student Compliance</a:t>
            </a:r>
          </a:p>
          <a:p>
            <a:pPr marL="0" indent="-457200">
              <a:spcBef>
                <a:spcPts val="200"/>
              </a:spcBef>
              <a:spcAft>
                <a:spcPts val="400"/>
              </a:spcAft>
              <a:buNone/>
            </a:pP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smtClean="0">
                <a:solidFill>
                  <a:schemeClr val="accent5"/>
                </a:solidFill>
              </a:rPr>
              <a:t>       File a Behavior Intervention Team (BIT) report about a student of concern   </a:t>
            </a:r>
          </a:p>
          <a:p>
            <a:pPr marL="914400" lvl="2" indent="0">
              <a:buNone/>
            </a:pPr>
            <a:r>
              <a:rPr lang="en-US" sz="1400" b="1" dirty="0" smtClean="0">
                <a:solidFill>
                  <a:schemeClr val="accent5"/>
                </a:solidFill>
                <a:hlinkClick r:id="rId2"/>
              </a:rPr>
              <a:t>https://lcc.edu/consumer-information/student-compliance/bit.html</a:t>
            </a:r>
            <a:endParaRPr lang="en-US" sz="1400" b="1" dirty="0" smtClean="0">
              <a:solidFill>
                <a:schemeClr val="accent5"/>
              </a:solidFill>
            </a:endParaRPr>
          </a:p>
          <a:p>
            <a:pPr marL="457200" lvl="1" indent="0">
              <a:buNone/>
            </a:pPr>
            <a:r>
              <a:rPr lang="en-US" sz="1600" b="1" dirty="0" smtClean="0">
                <a:solidFill>
                  <a:schemeClr val="accent5"/>
                </a:solidFill>
              </a:rPr>
              <a:t>File a Conduct report about a Student Code of Conduct violation</a:t>
            </a:r>
          </a:p>
          <a:p>
            <a:pPr marL="457200" lvl="1" indent="0">
              <a:buNone/>
            </a:pPr>
            <a:r>
              <a:rPr lang="en-US" sz="1600" b="1" dirty="0">
                <a:solidFill>
                  <a:schemeClr val="accent5"/>
                </a:solidFill>
              </a:rPr>
              <a:t>	 </a:t>
            </a:r>
            <a:r>
              <a:rPr lang="en-US" sz="1400" b="1" dirty="0">
                <a:solidFill>
                  <a:schemeClr val="accent5"/>
                </a:solidFill>
                <a:hlinkClick r:id="rId3"/>
              </a:rPr>
              <a:t>https://</a:t>
            </a:r>
            <a:r>
              <a:rPr lang="en-US" sz="1400" b="1" dirty="0" smtClean="0">
                <a:solidFill>
                  <a:schemeClr val="accent5"/>
                </a:solidFill>
                <a:hlinkClick r:id="rId3"/>
              </a:rPr>
              <a:t>www.lcc.edu/consumer-information/student-compliance/code-of-conduct.html</a:t>
            </a:r>
            <a:r>
              <a:rPr lang="en-US" sz="1400" b="1" dirty="0" smtClean="0">
                <a:solidFill>
                  <a:schemeClr val="accent5"/>
                </a:solidFill>
              </a:rPr>
              <a:t> </a:t>
            </a:r>
            <a:endParaRPr lang="en-US" sz="1400" b="1" dirty="0">
              <a:solidFill>
                <a:schemeClr val="accent5"/>
              </a:solidFill>
            </a:endParaRPr>
          </a:p>
          <a:p>
            <a:pPr marL="457200" lvl="1" indent="0">
              <a:buNone/>
            </a:pPr>
            <a:r>
              <a:rPr lang="en-US" sz="1600" b="1" dirty="0" smtClean="0">
                <a:solidFill>
                  <a:schemeClr val="accent5"/>
                </a:solidFill>
              </a:rPr>
              <a:t>File a Title IX report about sexual misconduct 	</a:t>
            </a:r>
          </a:p>
          <a:p>
            <a:pPr marL="457200" lvl="1" indent="0">
              <a:buNone/>
            </a:pPr>
            <a:r>
              <a:rPr lang="en-US" sz="1600" b="1" dirty="0">
                <a:solidFill>
                  <a:schemeClr val="accent5"/>
                </a:solidFill>
              </a:rPr>
              <a:t>	 </a:t>
            </a:r>
            <a:r>
              <a:rPr lang="en-US" sz="1400" b="1" dirty="0">
                <a:solidFill>
                  <a:schemeClr val="accent5"/>
                </a:solidFill>
                <a:hlinkClick r:id="rId4"/>
              </a:rPr>
              <a:t>https://lcc-advocate.symplicity.com/titleix_report/index.php/pid738001</a:t>
            </a:r>
            <a:r>
              <a:rPr lang="en-US" sz="1400" b="1" dirty="0" smtClean="0">
                <a:solidFill>
                  <a:schemeClr val="accent5"/>
                </a:solidFill>
              </a:rPr>
              <a:t>?  </a:t>
            </a:r>
          </a:p>
          <a:p>
            <a:pPr marL="0" lvl="2" indent="-457200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For immediate assistance, call LCC Police and Public Safety (517-483-1800)</a:t>
            </a:r>
          </a:p>
          <a:p>
            <a:pPr marL="0" lvl="2" indent="-457200">
              <a:buNone/>
            </a:pPr>
            <a:r>
              <a:rPr lang="en-US" sz="1600" b="1" dirty="0">
                <a:solidFill>
                  <a:schemeClr val="accent5"/>
                </a:solidFill>
              </a:rPr>
              <a:t>	</a:t>
            </a:r>
            <a:r>
              <a:rPr lang="en-US" sz="1600" b="1" dirty="0" smtClean="0">
                <a:solidFill>
                  <a:schemeClr val="accent5"/>
                </a:solidFill>
              </a:rPr>
              <a:t>- Threat to harm self</a:t>
            </a:r>
            <a:br>
              <a:rPr lang="en-US" sz="1600" b="1" dirty="0" smtClean="0">
                <a:solidFill>
                  <a:schemeClr val="accent5"/>
                </a:solidFill>
              </a:rPr>
            </a:br>
            <a:r>
              <a:rPr lang="en-US" sz="1600" b="1" dirty="0" smtClean="0">
                <a:solidFill>
                  <a:schemeClr val="accent5"/>
                </a:solidFill>
              </a:rPr>
              <a:t>	- Threat to harm others</a:t>
            </a:r>
            <a:br>
              <a:rPr lang="en-US" sz="1600" b="1" dirty="0" smtClean="0">
                <a:solidFill>
                  <a:schemeClr val="accent5"/>
                </a:solidFill>
              </a:rPr>
            </a:br>
            <a:r>
              <a:rPr lang="en-US" sz="1600" b="1" dirty="0" smtClean="0">
                <a:solidFill>
                  <a:schemeClr val="accent5"/>
                </a:solidFill>
              </a:rPr>
              <a:t>	- Severe distress or dysregulation of thought or behavior</a:t>
            </a:r>
          </a:p>
          <a:p>
            <a:endParaRPr lang="en-US" sz="1800" dirty="0"/>
          </a:p>
        </p:txBody>
      </p:sp>
      <p:pic>
        <p:nvPicPr>
          <p:cNvPr id="4" name="Picture 3" descr="‘We always hurt the ones we love’ | Biochemical Alchem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871" y="817580"/>
            <a:ext cx="2080717" cy="16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833511"/>
            <a:ext cx="10363826" cy="327377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b="1" dirty="0" smtClean="0">
                <a:solidFill>
                  <a:schemeClr val="accent5"/>
                </a:solidFill>
              </a:rPr>
              <a:t>Counseling provides </a:t>
            </a:r>
            <a:r>
              <a:rPr lang="en-US" b="1" dirty="0">
                <a:solidFill>
                  <a:schemeClr val="accent5"/>
                </a:solidFill>
              </a:rPr>
              <a:t>a chance to explore feelings and solve problems with the help of an objective, sensitive, concerned listener, who is professionally trained.</a:t>
            </a:r>
          </a:p>
          <a:p>
            <a:r>
              <a:rPr lang="en-US" b="1" dirty="0" smtClean="0">
                <a:solidFill>
                  <a:schemeClr val="accent5"/>
                </a:solidFill>
              </a:rPr>
              <a:t>Free </a:t>
            </a:r>
            <a:r>
              <a:rPr lang="en-US" b="1" dirty="0">
                <a:solidFill>
                  <a:schemeClr val="accent5"/>
                </a:solidFill>
              </a:rPr>
              <a:t>to all currently-enrolled students. </a:t>
            </a:r>
            <a:endParaRPr lang="en-US" b="1" dirty="0" smtClean="0">
              <a:solidFill>
                <a:schemeClr val="accent5"/>
              </a:solidFill>
            </a:endParaRPr>
          </a:p>
          <a:p>
            <a:r>
              <a:rPr lang="en-US" b="1" dirty="0" smtClean="0">
                <a:solidFill>
                  <a:schemeClr val="accent5"/>
                </a:solidFill>
              </a:rPr>
              <a:t>LCC Counselors are Licensed by Michigan</a:t>
            </a:r>
          </a:p>
        </p:txBody>
      </p:sp>
      <p:pic>
        <p:nvPicPr>
          <p:cNvPr id="4" name="Picture 3" descr="A peer counselor with a mother | Peer counselors underg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76" y="982132"/>
            <a:ext cx="3736622" cy="246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Counselors Help Students Manage</a:t>
            </a:r>
            <a:r>
              <a:rPr lang="en-US" b="1" dirty="0">
                <a:solidFill>
                  <a:schemeClr val="accent5"/>
                </a:solidFill>
              </a:rPr>
              <a:t>: </a:t>
            </a:r>
            <a:r>
              <a:rPr lang="en-US" dirty="0">
                <a:solidFill>
                  <a:schemeClr val="accent5"/>
                </a:solidFill>
              </a:rPr>
              <a:t/>
            </a:r>
            <a:br>
              <a:rPr lang="en-US" dirty="0">
                <a:solidFill>
                  <a:schemeClr val="accent5"/>
                </a:solidFill>
              </a:rPr>
            </a:b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52978"/>
            <a:ext cx="10363826" cy="3838221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chemeClr val="accent5"/>
                </a:solidFill>
              </a:rPr>
              <a:t>Stress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Personal loss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Relationships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Substance abuse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Family matters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Provide </a:t>
            </a:r>
            <a:r>
              <a:rPr lang="en-US" dirty="0">
                <a:solidFill>
                  <a:schemeClr val="accent5"/>
                </a:solidFill>
              </a:rPr>
              <a:t>support for all circumstances and stressors that affect a student's academic performance.</a:t>
            </a:r>
          </a:p>
        </p:txBody>
      </p:sp>
    </p:spTree>
    <p:extLst>
      <p:ext uri="{BB962C8B-B14F-4D97-AF65-F5344CB8AC3E}">
        <p14:creationId xmlns:p14="http://schemas.microsoft.com/office/powerpoint/2010/main" val="27561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</a:t>
            </a:r>
            <a:r>
              <a:rPr lang="en-US" b="1" dirty="0" smtClean="0">
                <a:solidFill>
                  <a:schemeClr val="accent5"/>
                </a:solidFill>
              </a:rPr>
              <a:t>Counselors Help Faculty:</a:t>
            </a:r>
            <a:r>
              <a:rPr lang="en-US" dirty="0">
                <a:solidFill>
                  <a:schemeClr val="accent5"/>
                </a:solidFill>
              </a:rPr>
              <a:t/>
            </a:r>
            <a:br>
              <a:rPr lang="en-US" dirty="0">
                <a:solidFill>
                  <a:schemeClr val="accent5"/>
                </a:solidFill>
              </a:rPr>
            </a:b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hangingPunct="0"/>
            <a:endParaRPr lang="en-US" dirty="0" smtClean="0"/>
          </a:p>
          <a:p>
            <a:pPr marL="0" lvl="0" indent="0" hangingPunct="0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When you call us, counselors can HELP: </a:t>
            </a:r>
          </a:p>
          <a:p>
            <a:pPr lvl="1" hangingPunct="0"/>
            <a:r>
              <a:rPr lang="en-US" sz="2000" dirty="0" smtClean="0">
                <a:solidFill>
                  <a:schemeClr val="accent5"/>
                </a:solidFill>
              </a:rPr>
              <a:t>Assess </a:t>
            </a:r>
            <a:r>
              <a:rPr lang="en-US" sz="2000" dirty="0">
                <a:solidFill>
                  <a:schemeClr val="accent5"/>
                </a:solidFill>
              </a:rPr>
              <a:t>the student’s situation. </a:t>
            </a:r>
          </a:p>
          <a:p>
            <a:pPr lvl="1" hangingPunct="0"/>
            <a:r>
              <a:rPr lang="en-US" sz="2000" dirty="0">
                <a:solidFill>
                  <a:schemeClr val="accent5"/>
                </a:solidFill>
              </a:rPr>
              <a:t>Strategize how you can most effectively respond. </a:t>
            </a:r>
          </a:p>
          <a:p>
            <a:pPr lvl="1" hangingPunct="0"/>
            <a:r>
              <a:rPr lang="en-US" sz="2000" dirty="0">
                <a:solidFill>
                  <a:schemeClr val="accent5"/>
                </a:solidFill>
              </a:rPr>
              <a:t>Provide campus and community resource options.</a:t>
            </a:r>
          </a:p>
          <a:p>
            <a:pPr lvl="1" hangingPunct="0"/>
            <a:r>
              <a:rPr lang="en-US" sz="2000" dirty="0">
                <a:solidFill>
                  <a:schemeClr val="accent5"/>
                </a:solidFill>
              </a:rPr>
              <a:t>Facilitate referrals for counseling and additional support.</a:t>
            </a:r>
          </a:p>
          <a:p>
            <a:pPr lvl="1" hangingPunct="0"/>
            <a:r>
              <a:rPr lang="en-US" sz="2000" dirty="0">
                <a:solidFill>
                  <a:schemeClr val="accent5"/>
                </a:solidFill>
              </a:rPr>
              <a:t>Clarify your thoughts and feelings regarding the student’s concerns.  </a:t>
            </a:r>
          </a:p>
          <a:p>
            <a:endParaRPr lang="en-US" b="1" dirty="0">
              <a:solidFill>
                <a:schemeClr val="accent5"/>
              </a:solidFill>
            </a:endParaRPr>
          </a:p>
        </p:txBody>
      </p:sp>
      <p:pic>
        <p:nvPicPr>
          <p:cNvPr id="4" name="Picture 3" descr="Telephone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64" y="982132"/>
            <a:ext cx="2020710" cy="14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Referrals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087" y="2835181"/>
            <a:ext cx="10363826" cy="33840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Once </a:t>
            </a:r>
            <a:r>
              <a:rPr lang="en-US" b="1" dirty="0">
                <a:solidFill>
                  <a:schemeClr val="accent5"/>
                </a:solidFill>
              </a:rPr>
              <a:t>the student has agreed that counseling might be useful, there are several possible steps to take, depending on the student’s attitude and the urgency of the </a:t>
            </a:r>
            <a:r>
              <a:rPr lang="en-US" b="1" dirty="0" smtClean="0">
                <a:solidFill>
                  <a:schemeClr val="accent5"/>
                </a:solidFill>
              </a:rPr>
              <a:t>situation.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Give </a:t>
            </a:r>
            <a:r>
              <a:rPr lang="en-US" dirty="0">
                <a:solidFill>
                  <a:schemeClr val="accent5"/>
                </a:solidFill>
              </a:rPr>
              <a:t>the student information about </a:t>
            </a:r>
            <a:r>
              <a:rPr lang="en-US" dirty="0" smtClean="0">
                <a:solidFill>
                  <a:schemeClr val="accent5"/>
                </a:solidFill>
              </a:rPr>
              <a:t>Counseling </a:t>
            </a:r>
            <a:r>
              <a:rPr lang="en-US" dirty="0">
                <a:solidFill>
                  <a:schemeClr val="accent5"/>
                </a:solidFill>
              </a:rPr>
              <a:t>and urge them to call.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Offer to let the student call from your office right then, so that a public commitment will be made.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Accompany the student yourself to make sure he or she arrives at </a:t>
            </a:r>
            <a:r>
              <a:rPr lang="en-US" dirty="0" smtClean="0">
                <a:solidFill>
                  <a:schemeClr val="accent5"/>
                </a:solidFill>
              </a:rPr>
              <a:t>The Center for Student Support, </a:t>
            </a:r>
            <a:r>
              <a:rPr lang="en-US" dirty="0">
                <a:solidFill>
                  <a:schemeClr val="accent5"/>
                </a:solidFill>
              </a:rPr>
              <a:t>and provide the center with any necessary information. </a:t>
            </a:r>
            <a:endParaRPr lang="en-US" dirty="0" smtClean="0">
              <a:solidFill>
                <a:schemeClr val="accent5"/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If the situation feels urgent, a crisis protocol is in place.  Call ahead </a:t>
            </a:r>
            <a:r>
              <a:rPr lang="en-US" dirty="0">
                <a:solidFill>
                  <a:schemeClr val="accent5"/>
                </a:solidFill>
              </a:rPr>
              <a:t>if the student is being brought over or sent directly so that plans can be made to have a counselor available.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Counseling - Tablet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49" y="871114"/>
            <a:ext cx="2372123" cy="191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6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89" y="687156"/>
            <a:ext cx="9717528" cy="84947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How to Reach us</a:t>
            </a:r>
            <a:r>
              <a:rPr lang="en-US" dirty="0" smtClean="0">
                <a:solidFill>
                  <a:schemeClr val="accent5"/>
                </a:solidFill>
              </a:rPr>
              <a:t>	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4360" y="2039814"/>
            <a:ext cx="10267957" cy="4296057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-US" sz="2000" b="1" dirty="0" smtClean="0"/>
              <a:t>LCC Counselors </a:t>
            </a:r>
            <a:r>
              <a:rPr lang="en-US" sz="2000" i="1" dirty="0" smtClean="0"/>
              <a:t>(located in the Center for Student Support, StarZone Gannon Building 2</a:t>
            </a:r>
            <a:r>
              <a:rPr lang="en-US" sz="2000" i="1" baseline="30000" dirty="0" smtClean="0"/>
              <a:t>nd</a:t>
            </a:r>
            <a:r>
              <a:rPr lang="en-US" sz="2000" i="1" dirty="0" smtClean="0"/>
              <a:t> floor):</a:t>
            </a:r>
            <a:endParaRPr lang="en-US" sz="2000" dirty="0" smtClean="0"/>
          </a:p>
          <a:p>
            <a:pPr lvl="2"/>
            <a:r>
              <a:rPr lang="en-US" dirty="0"/>
              <a:t>Pam Davis </a:t>
            </a:r>
            <a:endParaRPr lang="en-US" dirty="0" smtClean="0"/>
          </a:p>
          <a:p>
            <a:pPr lvl="2"/>
            <a:r>
              <a:rPr lang="en-US" dirty="0" smtClean="0"/>
              <a:t>Monica DelCastillo</a:t>
            </a:r>
          </a:p>
          <a:p>
            <a:pPr lvl="2"/>
            <a:r>
              <a:rPr lang="en-US" dirty="0"/>
              <a:t>Louise </a:t>
            </a:r>
            <a:r>
              <a:rPr lang="en-US" dirty="0" smtClean="0"/>
              <a:t>Rabidoux</a:t>
            </a:r>
          </a:p>
          <a:p>
            <a:pPr marL="0" indent="0">
              <a:buNone/>
            </a:pPr>
            <a:r>
              <a:rPr lang="en-US" sz="2000" dirty="0" smtClean="0"/>
              <a:t>			</a:t>
            </a:r>
            <a:r>
              <a:rPr lang="en-US" sz="1800" b="1" dirty="0" smtClean="0">
                <a:solidFill>
                  <a:schemeClr val="accent2"/>
                </a:solidFill>
              </a:rPr>
              <a:t>517-483-1924</a:t>
            </a:r>
            <a:endParaRPr lang="en-US" sz="18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1800" dirty="0" smtClean="0"/>
              <a:t>Curlada Eure-Harris, designated </a:t>
            </a:r>
            <a:r>
              <a:rPr lang="en-US" sz="1800" dirty="0"/>
              <a:t>TRiO </a:t>
            </a:r>
            <a:r>
              <a:rPr lang="en-US" sz="1800" dirty="0" smtClean="0"/>
              <a:t>Counselor </a:t>
            </a:r>
            <a:r>
              <a:rPr lang="en-US" sz="1800" i="1" dirty="0" smtClean="0"/>
              <a:t>(located in Gannon Building, Room 1225)</a:t>
            </a:r>
            <a:r>
              <a:rPr lang="en-US" sz="1800" dirty="0" smtClean="0"/>
              <a:t> </a:t>
            </a:r>
            <a:r>
              <a:rPr lang="en-US" sz="2000" dirty="0" smtClean="0"/>
              <a:t>							</a:t>
            </a:r>
            <a:r>
              <a:rPr lang="en-US" sz="1800" b="1" dirty="0" smtClean="0">
                <a:solidFill>
                  <a:schemeClr val="accent2"/>
                </a:solidFill>
              </a:rPr>
              <a:t>517-483-1161</a:t>
            </a:r>
            <a:endParaRPr lang="en-US" sz="1800" dirty="0" smtClean="0"/>
          </a:p>
          <a:p>
            <a:pPr marL="0" indent="0">
              <a:buNone/>
            </a:pPr>
            <a:r>
              <a:rPr lang="en-US" sz="2000" b="1" dirty="0" smtClean="0"/>
              <a:t>LCC Police and Public Safety </a:t>
            </a:r>
            <a:r>
              <a:rPr lang="en-US" sz="2000" i="1" dirty="0" smtClean="0"/>
              <a:t>(located in Gannon Building, Room 2110 and at West Campus)</a:t>
            </a:r>
          </a:p>
          <a:p>
            <a:pPr marL="0" indent="0">
              <a:buNone/>
            </a:pPr>
            <a:r>
              <a:rPr lang="en-US" sz="2000" b="1" i="1" dirty="0"/>
              <a:t>	</a:t>
            </a:r>
            <a:r>
              <a:rPr lang="en-US" sz="2000" b="1" i="1" dirty="0" smtClean="0"/>
              <a:t>		</a:t>
            </a:r>
            <a:r>
              <a:rPr lang="en-US" sz="1800" b="1" dirty="0" smtClean="0">
                <a:solidFill>
                  <a:schemeClr val="accent2"/>
                </a:solidFill>
              </a:rPr>
              <a:t>517-483-1800 or 911 from any campus phone</a:t>
            </a:r>
            <a:endParaRPr lang="en-US" sz="1800" b="1" dirty="0"/>
          </a:p>
          <a:p>
            <a:pPr marL="0" indent="0">
              <a:buNone/>
            </a:pPr>
            <a:r>
              <a:rPr lang="en-US" sz="2000" b="1" dirty="0" smtClean="0"/>
              <a:t>Student Compliance </a:t>
            </a:r>
            <a:r>
              <a:rPr lang="en-US" sz="2000" i="1" dirty="0" smtClean="0"/>
              <a:t>(located in Gannon Building, Room 1210)</a:t>
            </a:r>
          </a:p>
          <a:p>
            <a:pPr marL="0" indent="0">
              <a:buNone/>
            </a:pPr>
            <a:r>
              <a:rPr lang="en-US" sz="2000" b="1" i="1" dirty="0"/>
              <a:t>	</a:t>
            </a:r>
            <a:r>
              <a:rPr lang="en-US" sz="2000" b="1" i="1" dirty="0" smtClean="0"/>
              <a:t>		</a:t>
            </a:r>
            <a:r>
              <a:rPr lang="en-US" sz="2000" b="1" dirty="0" smtClean="0">
                <a:solidFill>
                  <a:schemeClr val="accent2"/>
                </a:solidFill>
              </a:rPr>
              <a:t>517-</a:t>
            </a:r>
            <a:r>
              <a:rPr lang="en-US" sz="1800" b="1" dirty="0" smtClean="0">
                <a:solidFill>
                  <a:schemeClr val="accent2"/>
                </a:solidFill>
              </a:rPr>
              <a:t>483-1261</a:t>
            </a:r>
            <a:endParaRPr lang="en-US" sz="1800" b="1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1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ffective questioning in coaching – and the most importan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2203704"/>
            <a:ext cx="5852160" cy="24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Troubled Student 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00922" y="2367092"/>
            <a:ext cx="9276678" cy="342410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5"/>
                </a:solidFill>
              </a:rPr>
              <a:t>College </a:t>
            </a:r>
            <a:r>
              <a:rPr lang="en-US" b="1" dirty="0">
                <a:solidFill>
                  <a:schemeClr val="accent5"/>
                </a:solidFill>
              </a:rPr>
              <a:t>students often struggle with a variety of academic and personal concerns.  </a:t>
            </a:r>
            <a:endParaRPr lang="en-US" b="1" dirty="0" smtClean="0">
              <a:solidFill>
                <a:schemeClr val="accent5"/>
              </a:solidFill>
            </a:endParaRPr>
          </a:p>
          <a:p>
            <a:r>
              <a:rPr lang="en-US" b="1" dirty="0" smtClean="0">
                <a:solidFill>
                  <a:schemeClr val="accent5"/>
                </a:solidFill>
              </a:rPr>
              <a:t>In </a:t>
            </a:r>
            <a:r>
              <a:rPr lang="en-US" b="1" dirty="0">
                <a:solidFill>
                  <a:schemeClr val="accent5"/>
                </a:solidFill>
              </a:rPr>
              <a:t>the last several years, colleges nationwide have seen a dramatic increase in the number of students with significant emotional and mental health challenges.  </a:t>
            </a:r>
          </a:p>
        </p:txBody>
      </p:sp>
      <p:pic>
        <p:nvPicPr>
          <p:cNvPr id="5" name="Picture 4" descr="troubled stud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1" y="763026"/>
            <a:ext cx="2567895" cy="210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588" y="1925618"/>
            <a:ext cx="9014010" cy="63470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5"/>
                </a:solidFill>
              </a:rPr>
              <a:t>Developmental &amp; Situational Stressors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1800" dirty="0" smtClean="0">
                <a:solidFill>
                  <a:schemeClr val="accent5"/>
                </a:solidFill>
              </a:rPr>
              <a:t>Adjusting to college expectations – first time in college</a:t>
            </a:r>
          </a:p>
          <a:p>
            <a:r>
              <a:rPr lang="en-US" sz="1800" dirty="0" smtClean="0">
                <a:solidFill>
                  <a:schemeClr val="accent5"/>
                </a:solidFill>
              </a:rPr>
              <a:t>Lack adequate Reading, Writing, English skills</a:t>
            </a:r>
          </a:p>
          <a:p>
            <a:r>
              <a:rPr lang="en-US" sz="1800" dirty="0" smtClean="0">
                <a:solidFill>
                  <a:schemeClr val="accent5"/>
                </a:solidFill>
              </a:rPr>
              <a:t>Lack of good time management and study skills</a:t>
            </a:r>
          </a:p>
          <a:p>
            <a:r>
              <a:rPr lang="en-US" sz="1800" dirty="0" smtClean="0">
                <a:solidFill>
                  <a:schemeClr val="accent5"/>
                </a:solidFill>
              </a:rPr>
              <a:t>Living on own for the first time or homelessness</a:t>
            </a:r>
          </a:p>
          <a:p>
            <a:r>
              <a:rPr lang="en-US" sz="1800" dirty="0" smtClean="0">
                <a:solidFill>
                  <a:schemeClr val="accent5"/>
                </a:solidFill>
              </a:rPr>
              <a:t>Family and relationship issues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1800" dirty="0" smtClean="0">
                <a:solidFill>
                  <a:schemeClr val="accent5"/>
                </a:solidFill>
              </a:rPr>
              <a:t>Failure </a:t>
            </a:r>
            <a:r>
              <a:rPr lang="en-US" sz="1800" dirty="0">
                <a:solidFill>
                  <a:schemeClr val="accent5"/>
                </a:solidFill>
              </a:rPr>
              <a:t>to make satisfactory academic progress</a:t>
            </a:r>
          </a:p>
          <a:p>
            <a:r>
              <a:rPr lang="en-US" sz="1800" dirty="0">
                <a:solidFill>
                  <a:schemeClr val="accent5"/>
                </a:solidFill>
              </a:rPr>
              <a:t>Undiagnosed or unaccommodated disabilities</a:t>
            </a:r>
          </a:p>
          <a:p>
            <a:r>
              <a:rPr lang="en-US" sz="1800" dirty="0">
                <a:solidFill>
                  <a:schemeClr val="accent5"/>
                </a:solidFill>
              </a:rPr>
              <a:t>Financial issues </a:t>
            </a:r>
          </a:p>
          <a:p>
            <a:r>
              <a:rPr lang="en-US" sz="1800" dirty="0" smtClean="0">
                <a:solidFill>
                  <a:schemeClr val="accent5"/>
                </a:solidFill>
              </a:rPr>
              <a:t>Unemployment or working multiple jobs</a:t>
            </a:r>
            <a:endParaRPr lang="en-US" sz="1800" dirty="0">
              <a:solidFill>
                <a:schemeClr val="accent5"/>
              </a:solidFill>
            </a:endParaRPr>
          </a:p>
          <a:p>
            <a:r>
              <a:rPr lang="en-US" sz="1800" dirty="0" smtClean="0">
                <a:solidFill>
                  <a:schemeClr val="accent5"/>
                </a:solidFill>
              </a:rPr>
              <a:t>Lack </a:t>
            </a:r>
            <a:r>
              <a:rPr lang="en-US" sz="1800" dirty="0">
                <a:solidFill>
                  <a:schemeClr val="accent5"/>
                </a:solidFill>
              </a:rPr>
              <a:t>of support system and/or coping skills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Noulakaz — The five biggest problems in Mauritiu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18" y="763793"/>
            <a:ext cx="2073239" cy="189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235592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5"/>
                </a:solidFill>
              </a:rPr>
              <a:t/>
            </a:r>
            <a:br>
              <a:rPr lang="en-US" sz="2800" b="1" dirty="0" smtClean="0">
                <a:solidFill>
                  <a:schemeClr val="accent5"/>
                </a:solidFill>
              </a:rPr>
            </a:br>
            <a:r>
              <a:rPr lang="en-US" sz="2800" b="1" dirty="0">
                <a:solidFill>
                  <a:schemeClr val="accent5"/>
                </a:solidFill>
              </a:rPr>
              <a:t/>
            </a:r>
            <a:br>
              <a:rPr lang="en-US" sz="2800" b="1" dirty="0">
                <a:solidFill>
                  <a:schemeClr val="accent5"/>
                </a:solidFill>
              </a:rPr>
            </a:br>
            <a:r>
              <a:rPr lang="en-US" sz="2800" b="1" dirty="0" smtClean="0">
                <a:solidFill>
                  <a:schemeClr val="accent5"/>
                </a:solidFill>
              </a:rPr>
              <a:t>How might </a:t>
            </a:r>
            <a:r>
              <a:rPr lang="en-US" sz="2800" b="1" dirty="0">
                <a:solidFill>
                  <a:schemeClr val="accent5"/>
                </a:solidFill>
              </a:rPr>
              <a:t>C</a:t>
            </a:r>
            <a:r>
              <a:rPr lang="en-US" sz="2800" b="1" dirty="0" smtClean="0">
                <a:solidFill>
                  <a:schemeClr val="accent5"/>
                </a:solidFill>
              </a:rPr>
              <a:t>oncerns present </a:t>
            </a:r>
            <a:br>
              <a:rPr lang="en-US" sz="2800" b="1" dirty="0" smtClean="0">
                <a:solidFill>
                  <a:schemeClr val="accent5"/>
                </a:solidFill>
              </a:rPr>
            </a:br>
            <a:r>
              <a:rPr lang="en-US" sz="2800" b="1" dirty="0" smtClean="0">
                <a:solidFill>
                  <a:schemeClr val="accent5"/>
                </a:solidFill>
              </a:rPr>
              <a:t>in the Classroom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b="1" dirty="0" smtClean="0">
                <a:solidFill>
                  <a:schemeClr val="accent5"/>
                </a:solidFill>
              </a:rPr>
              <a:t>Poor attendance or excessive use of services</a:t>
            </a:r>
          </a:p>
          <a:p>
            <a:r>
              <a:rPr lang="en-US" sz="1800" b="1" dirty="0" smtClean="0">
                <a:solidFill>
                  <a:schemeClr val="accent5"/>
                </a:solidFill>
              </a:rPr>
              <a:t>Sudden outbursts </a:t>
            </a:r>
          </a:p>
          <a:p>
            <a:r>
              <a:rPr lang="en-US" sz="1800" b="1" dirty="0" smtClean="0">
                <a:solidFill>
                  <a:schemeClr val="accent5"/>
                </a:solidFill>
              </a:rPr>
              <a:t>Attention/memory difficulties</a:t>
            </a:r>
          </a:p>
          <a:p>
            <a:r>
              <a:rPr lang="en-US" sz="1800" b="1" dirty="0" smtClean="0">
                <a:solidFill>
                  <a:schemeClr val="accent5"/>
                </a:solidFill>
              </a:rPr>
              <a:t>Isolation/withdrawal from others</a:t>
            </a:r>
          </a:p>
          <a:p>
            <a:r>
              <a:rPr lang="en-US" sz="1800" b="1" dirty="0" smtClean="0">
                <a:solidFill>
                  <a:schemeClr val="accent5"/>
                </a:solidFill>
              </a:rPr>
              <a:t>Changes in mood, irritability, or apathy</a:t>
            </a:r>
          </a:p>
          <a:p>
            <a:r>
              <a:rPr lang="en-US" sz="1800" b="1" dirty="0" smtClean="0">
                <a:solidFill>
                  <a:schemeClr val="accent5"/>
                </a:solidFill>
              </a:rPr>
              <a:t>Abrupt/radical changes in behavior, including a dramatic decrease in academic functioning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900" b="1" dirty="0">
                <a:solidFill>
                  <a:schemeClr val="accent5"/>
                </a:solidFill>
              </a:rPr>
              <a:t>Alcohol or other drug use</a:t>
            </a:r>
          </a:p>
          <a:p>
            <a:r>
              <a:rPr lang="en-US" sz="1900" b="1" dirty="0" smtClean="0">
                <a:solidFill>
                  <a:schemeClr val="accent5"/>
                </a:solidFill>
              </a:rPr>
              <a:t>Lethargy </a:t>
            </a:r>
            <a:r>
              <a:rPr lang="en-US" sz="1900" b="1" dirty="0">
                <a:solidFill>
                  <a:schemeClr val="accent5"/>
                </a:solidFill>
              </a:rPr>
              <a:t>or sleeping </a:t>
            </a:r>
          </a:p>
          <a:p>
            <a:r>
              <a:rPr lang="en-US" sz="1900" b="1" dirty="0">
                <a:solidFill>
                  <a:schemeClr val="accent5"/>
                </a:solidFill>
              </a:rPr>
              <a:t>Marked change in personal hygiene or appearance</a:t>
            </a:r>
          </a:p>
          <a:p>
            <a:r>
              <a:rPr lang="en-US" sz="1900" b="1" dirty="0">
                <a:solidFill>
                  <a:schemeClr val="accent5"/>
                </a:solidFill>
              </a:rPr>
              <a:t>Inappropriate crying or </a:t>
            </a:r>
            <a:r>
              <a:rPr lang="en-US" sz="1900" b="1" dirty="0" smtClean="0">
                <a:solidFill>
                  <a:schemeClr val="accent5"/>
                </a:solidFill>
              </a:rPr>
              <a:t>hostility</a:t>
            </a:r>
            <a:endParaRPr lang="en-US" sz="1900" b="1" dirty="0">
              <a:solidFill>
                <a:schemeClr val="accent5"/>
              </a:solidFill>
            </a:endParaRPr>
          </a:p>
          <a:p>
            <a:r>
              <a:rPr lang="en-US" sz="1900" b="1" dirty="0">
                <a:solidFill>
                  <a:schemeClr val="accent5"/>
                </a:solidFill>
              </a:rPr>
              <a:t>Bizarre </a:t>
            </a:r>
            <a:r>
              <a:rPr lang="en-US" sz="1900" b="1" dirty="0" smtClean="0">
                <a:solidFill>
                  <a:schemeClr val="accent5"/>
                </a:solidFill>
              </a:rPr>
              <a:t>and/or </a:t>
            </a:r>
            <a:r>
              <a:rPr lang="en-US" sz="1900" b="1" dirty="0">
                <a:solidFill>
                  <a:schemeClr val="accent5"/>
                </a:solidFill>
              </a:rPr>
              <a:t>suicidal statements or behavior </a:t>
            </a:r>
          </a:p>
          <a:p>
            <a:r>
              <a:rPr lang="en-US" sz="1900" b="1" dirty="0">
                <a:solidFill>
                  <a:schemeClr val="accent5"/>
                </a:solidFill>
              </a:rPr>
              <a:t>Writing assignments that express </a:t>
            </a:r>
            <a:r>
              <a:rPr lang="en-US" sz="1900" b="1" dirty="0" smtClean="0">
                <a:solidFill>
                  <a:schemeClr val="accent5"/>
                </a:solidFill>
              </a:rPr>
              <a:t>concerns or are disturbing</a:t>
            </a:r>
            <a:endParaRPr lang="en-US" sz="1900" b="1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 descr="Anger by FuzzleFire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29" y="751308"/>
            <a:ext cx="2318428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             </a:t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/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 smtClean="0">
                <a:solidFill>
                  <a:schemeClr val="accent5"/>
                </a:solidFill>
              </a:rPr>
              <a:t/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            </a:t>
            </a:r>
            <a:r>
              <a:rPr lang="en-US" b="1" dirty="0" smtClean="0">
                <a:solidFill>
                  <a:schemeClr val="accent5"/>
                </a:solidFill>
              </a:rPr>
              <a:t>What Would You Do? 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 smtClean="0">
              <a:solidFill>
                <a:schemeClr val="accent5"/>
              </a:solidFill>
              <a:hlinkClick r:id="rId3"/>
            </a:endParaRPr>
          </a:p>
          <a:p>
            <a:endParaRPr lang="en-US" dirty="0" smtClean="0">
              <a:solidFill>
                <a:schemeClr val="accent5"/>
              </a:solidFill>
              <a:hlinkClick r:id="rId3"/>
            </a:endParaRPr>
          </a:p>
          <a:p>
            <a:r>
              <a:rPr lang="en-US" dirty="0" smtClean="0">
                <a:solidFill>
                  <a:schemeClr val="accent5"/>
                </a:solidFill>
                <a:hlinkClick r:id="rId3"/>
              </a:rPr>
              <a:t>https</a:t>
            </a:r>
            <a:r>
              <a:rPr lang="en-US" dirty="0">
                <a:solidFill>
                  <a:schemeClr val="accent5"/>
                </a:solidFill>
                <a:hlinkClick r:id="rId3"/>
              </a:rPr>
              <a:t>://www.youtube.com/watch?v=RRYCnNeQgPI</a:t>
            </a:r>
            <a:endParaRPr lang="en-US" dirty="0">
              <a:solidFill>
                <a:schemeClr val="accent5"/>
              </a:solidFill>
              <a:hlinkClick r:id="rId2"/>
            </a:endParaRPr>
          </a:p>
          <a:p>
            <a:r>
              <a:rPr lang="en-US" dirty="0">
                <a:solidFill>
                  <a:schemeClr val="accent5"/>
                </a:solidFill>
                <a:hlinkClick r:id="rId2"/>
              </a:rPr>
              <a:t>https://www.youtube.com/watch?v=uAWHUk_BjEY</a:t>
            </a:r>
            <a:endParaRPr lang="en-US" dirty="0">
              <a:solidFill>
                <a:schemeClr val="accent5"/>
              </a:solidFill>
            </a:endParaRPr>
          </a:p>
          <a:p>
            <a:endParaRPr lang="en-US" dirty="0" smtClean="0">
              <a:hlinkClick r:id="rId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smtClean="0">
              <a:hlinkClick r:id="rId4"/>
            </a:endParaRPr>
          </a:p>
          <a:p>
            <a:endParaRPr lang="en-US" dirty="0" smtClean="0">
              <a:solidFill>
                <a:schemeClr val="accent5"/>
              </a:solidFill>
              <a:hlinkClick r:id="rId4"/>
            </a:endParaRPr>
          </a:p>
          <a:p>
            <a:endParaRPr lang="en-US" dirty="0" smtClean="0">
              <a:solidFill>
                <a:schemeClr val="accent5"/>
              </a:solidFill>
              <a:hlinkClick r:id="rId4"/>
            </a:endParaRPr>
          </a:p>
          <a:p>
            <a:r>
              <a:rPr lang="en-US" dirty="0" smtClean="0">
                <a:solidFill>
                  <a:schemeClr val="accent5"/>
                </a:solidFill>
                <a:hlinkClick r:id="rId4"/>
              </a:rPr>
              <a:t>https</a:t>
            </a:r>
            <a:r>
              <a:rPr lang="en-US" dirty="0">
                <a:solidFill>
                  <a:schemeClr val="accent5"/>
                </a:solidFill>
                <a:hlinkClick r:id="rId4"/>
              </a:rPr>
              <a:t>://</a:t>
            </a:r>
            <a:r>
              <a:rPr lang="en-US" dirty="0" smtClean="0">
                <a:solidFill>
                  <a:schemeClr val="accent5"/>
                </a:solidFill>
                <a:hlinkClick r:id="rId4"/>
              </a:rPr>
              <a:t>www.youtube.com/watch?v=ytFo88fjkjQ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  <a:hlinkClick r:id="rId5"/>
              </a:rPr>
              <a:t>https</a:t>
            </a:r>
            <a:r>
              <a:rPr lang="en-US" dirty="0">
                <a:solidFill>
                  <a:schemeClr val="accent5"/>
                </a:solidFill>
                <a:hlinkClick r:id="rId5"/>
              </a:rPr>
              <a:t>://www.youtube.com/watch?v=hxgVhHWJwbQ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6" name="Picture 5" descr="Question Mark Response · Free image on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6" y="994597"/>
            <a:ext cx="2549563" cy="25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2409712"/>
            <a:ext cx="9601196" cy="60242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/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b="1" dirty="0" smtClean="0">
                <a:solidFill>
                  <a:schemeClr val="accent5"/>
                </a:solidFill>
              </a:rPr>
              <a:t>Center for Student Access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84555" y="3259568"/>
            <a:ext cx="9412043" cy="2915322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Verify if a student is enrolled with their office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Give Advice:  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How to refer to their office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How to manage behavior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How to provide accommodations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Problem solve</a:t>
            </a:r>
          </a:p>
          <a:p>
            <a:endParaRPr lang="en-US" dirty="0"/>
          </a:p>
        </p:txBody>
      </p:sp>
      <p:pic>
        <p:nvPicPr>
          <p:cNvPr id="4" name="Picture 3" descr="literaciadireitoshumanos: DEFICIENTES? -Lílian Mai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136" y="672355"/>
            <a:ext cx="8580880" cy="17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6152" y="845389"/>
            <a:ext cx="7060446" cy="127095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5"/>
                </a:solidFill>
              </a:rPr>
              <a:t/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sz="3600" b="1" dirty="0" smtClean="0">
                <a:solidFill>
                  <a:schemeClr val="accent5"/>
                </a:solidFill>
              </a:rPr>
              <a:t>Disruptive and Dangerous Behaviors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84555" y="2593676"/>
            <a:ext cx="9412043" cy="354258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Disruptive Behaviors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Using smartphones or other technology during class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Frequent interruption of faculty including non-relevant, off-topic questions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Caring on side conversations during classroom lecture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Being under the influence of drugs or alcohol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Entitled or disrespectful talk to faculty or other students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Frequent arguing with faculty and failure to comply with faculty requests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Showing up in strange clothing – military gear or in costumes or wearing a mask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Frequently coming and going from classroom </a:t>
            </a:r>
          </a:p>
        </p:txBody>
      </p:sp>
      <p:pic>
        <p:nvPicPr>
          <p:cNvPr id="5" name="Picture 4" descr="Darth Vad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00" y="733697"/>
            <a:ext cx="26154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6152" y="845389"/>
            <a:ext cx="7060446" cy="127095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5"/>
                </a:solidFill>
              </a:rPr>
              <a:t/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sz="3600" b="1" dirty="0" smtClean="0">
                <a:solidFill>
                  <a:schemeClr val="accent5"/>
                </a:solidFill>
              </a:rPr>
              <a:t>Disruptive and Dangerous Behaviors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84555" y="2593676"/>
            <a:ext cx="9412043" cy="354258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Dangerous Behaviors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Racist or otherwise fixated thoughts – expressed to press buttons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Bullying behavior focused on faculty or students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Direct communicated threat to faculty or other students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Prolonged non-verbal passive-aggressive behavior toward faculty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Self-injurious behavior such as cutting or burning self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Physical assaults, throwing objects, slamming doors or storming out of classroom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Psychotic, delusional, or rambling speech</a:t>
            </a:r>
          </a:p>
        </p:txBody>
      </p:sp>
      <p:pic>
        <p:nvPicPr>
          <p:cNvPr id="5" name="Picture 4" descr="Darth Vad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00" y="733697"/>
            <a:ext cx="26154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5"/>
                </a:solidFill>
              </a:rPr>
              <a:t>     					</a:t>
            </a:r>
            <a:r>
              <a:rPr lang="en-US" sz="3600" b="1" dirty="0" smtClean="0">
                <a:solidFill>
                  <a:schemeClr val="accent5"/>
                </a:solidFill>
              </a:rPr>
              <a:t>De-escalating &amp; Defusing Tips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98448" y="2689092"/>
            <a:ext cx="4718304" cy="318135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Remove individual from common area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Maintain safe distance from student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Present a calm, supportive demeanor</a:t>
            </a:r>
          </a:p>
          <a:p>
            <a:r>
              <a:rPr lang="en-US" dirty="0">
                <a:solidFill>
                  <a:schemeClr val="accent5"/>
                </a:solidFill>
              </a:rPr>
              <a:t>Listen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Speak clearly and calmly 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Become more quiet if individual gets more loud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Show respect and remain non-judgmental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Develop rapport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81344" y="2689092"/>
            <a:ext cx="4718304" cy="3181356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Express concern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Validate feelings and reflect 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Avoid debating 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Acknowledge any threats of harm to self or others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Focus on strengths and coping skills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Generate supportive </a:t>
            </a:r>
            <a:r>
              <a:rPr lang="en-US" dirty="0">
                <a:solidFill>
                  <a:schemeClr val="accent5"/>
                </a:solidFill>
              </a:rPr>
              <a:t>options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Instill a sense of hope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Seek help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7" name="Picture 6" descr="Baby Yell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93" y="627636"/>
            <a:ext cx="2040126" cy="178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843</TotalTime>
  <Words>947</Words>
  <Application>Microsoft Office PowerPoint</Application>
  <PresentationFormat>Widescreen</PresentationFormat>
  <Paragraphs>176</Paragraphs>
  <Slides>19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Classroom Management and Disruptive Behavior </vt:lpstr>
      <vt:lpstr>Troubled Student </vt:lpstr>
      <vt:lpstr>Developmental &amp; Situational Stressors</vt:lpstr>
      <vt:lpstr>  How might Concerns present  in the Classroom</vt:lpstr>
      <vt:lpstr>                             What Would You Do? </vt:lpstr>
      <vt:lpstr> Center for Student Access</vt:lpstr>
      <vt:lpstr> Disruptive and Dangerous Behaviors</vt:lpstr>
      <vt:lpstr> Disruptive and Dangerous Behaviors</vt:lpstr>
      <vt:lpstr>          De-escalating &amp; Defusing Tips</vt:lpstr>
      <vt:lpstr>            STRATEGIES</vt:lpstr>
      <vt:lpstr>Considerations </vt:lpstr>
      <vt:lpstr>Suicide Awareness – Know the warning Signs https://suicidepreventionlifeline.org/how-we-can-all-prevent-suicide/</vt:lpstr>
      <vt:lpstr>              Students in Distress</vt:lpstr>
      <vt:lpstr>PowerPoint Presentation</vt:lpstr>
      <vt:lpstr>Counselors Help Students Manage:  </vt:lpstr>
      <vt:lpstr>    Counselors Help Faculty: </vt:lpstr>
      <vt:lpstr>Referrals</vt:lpstr>
      <vt:lpstr>How to Reach us </vt:lpstr>
      <vt:lpstr>PowerPoint Presentation</vt:lpstr>
    </vt:vector>
  </TitlesOfParts>
  <Company>Lansing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Counseling Services</dc:title>
  <dc:creator>Pamela Davis</dc:creator>
  <cp:lastModifiedBy>Christine Thompson</cp:lastModifiedBy>
  <cp:revision>57</cp:revision>
  <dcterms:created xsi:type="dcterms:W3CDTF">2019-03-28T19:23:37Z</dcterms:created>
  <dcterms:modified xsi:type="dcterms:W3CDTF">2020-01-07T19:42:25Z</dcterms:modified>
</cp:coreProperties>
</file>